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0" r:id="rId2"/>
    <p:sldId id="277" r:id="rId3"/>
    <p:sldId id="271" r:id="rId4"/>
    <p:sldId id="274" r:id="rId5"/>
    <p:sldId id="275" r:id="rId6"/>
    <p:sldId id="257" r:id="rId7"/>
    <p:sldId id="267" r:id="rId8"/>
    <p:sldId id="268" r:id="rId9"/>
    <p:sldId id="269" r:id="rId10"/>
    <p:sldId id="262" r:id="rId11"/>
    <p:sldId id="263" r:id="rId12"/>
    <p:sldId id="264" r:id="rId13"/>
    <p:sldId id="265" r:id="rId14"/>
    <p:sldId id="272" r:id="rId15"/>
    <p:sldId id="256" r:id="rId16"/>
    <p:sldId id="270" r:id="rId17"/>
    <p:sldId id="258" r:id="rId18"/>
    <p:sldId id="259" r:id="rId19"/>
    <p:sldId id="276" r:id="rId20"/>
    <p:sldId id="2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Sheet1!$B$1</c:f>
              <c:strCache>
                <c:ptCount val="1"/>
                <c:pt idx="0">
                  <c:v>Tuition, Room &amp; Board</c:v>
                </c:pt>
              </c:strCache>
            </c:strRef>
          </c:tx>
          <c:invertIfNegative val="0"/>
          <c:dLbls>
            <c:showLegendKey val="0"/>
            <c:showVal val="1"/>
            <c:showCatName val="0"/>
            <c:showSerName val="0"/>
            <c:showPercent val="0"/>
            <c:showBubbleSize val="0"/>
            <c:showLeaderLines val="0"/>
          </c:dLbls>
          <c:cat>
            <c:strRef>
              <c:f>Sheet1!$A$2:$A$4</c:f>
              <c:strCache>
                <c:ptCount val="3"/>
                <c:pt idx="0">
                  <c:v>Public State</c:v>
                </c:pt>
                <c:pt idx="1">
                  <c:v>Out of State</c:v>
                </c:pt>
                <c:pt idx="2">
                  <c:v>Private</c:v>
                </c:pt>
              </c:strCache>
            </c:strRef>
          </c:cat>
          <c:val>
            <c:numRef>
              <c:f>Sheet1!$B$2:$B$4</c:f>
              <c:numCache>
                <c:formatCode>General</c:formatCode>
                <c:ptCount val="3"/>
                <c:pt idx="0">
                  <c:v>13600</c:v>
                </c:pt>
                <c:pt idx="1">
                  <c:v>20770</c:v>
                </c:pt>
                <c:pt idx="2">
                  <c:v>28500</c:v>
                </c:pt>
              </c:numCache>
            </c:numRef>
          </c:val>
        </c:ser>
        <c:dLbls>
          <c:showLegendKey val="0"/>
          <c:showVal val="0"/>
          <c:showCatName val="0"/>
          <c:showSerName val="0"/>
          <c:showPercent val="0"/>
          <c:showBubbleSize val="0"/>
        </c:dLbls>
        <c:gapWidth val="150"/>
        <c:axId val="102909056"/>
        <c:axId val="102910592"/>
      </c:barChart>
      <c:catAx>
        <c:axId val="102909056"/>
        <c:scaling>
          <c:orientation val="minMax"/>
        </c:scaling>
        <c:delete val="0"/>
        <c:axPos val="b"/>
        <c:majorTickMark val="out"/>
        <c:minorTickMark val="none"/>
        <c:tickLblPos val="nextTo"/>
        <c:crossAx val="102910592"/>
        <c:crosses val="autoZero"/>
        <c:auto val="1"/>
        <c:lblAlgn val="ctr"/>
        <c:lblOffset val="100"/>
        <c:noMultiLvlLbl val="0"/>
      </c:catAx>
      <c:valAx>
        <c:axId val="102910592"/>
        <c:scaling>
          <c:orientation val="minMax"/>
        </c:scaling>
        <c:delete val="0"/>
        <c:axPos val="l"/>
        <c:majorGridlines/>
        <c:numFmt formatCode="General" sourceLinked="1"/>
        <c:majorTickMark val="out"/>
        <c:minorTickMark val="none"/>
        <c:tickLblPos val="nextTo"/>
        <c:crossAx val="102909056"/>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College Grad Employement</c:v>
                </c:pt>
              </c:strCache>
            </c:strRef>
          </c:tx>
          <c:cat>
            <c:strRef>
              <c:f>Sheet1!$A$2:$A$3</c:f>
              <c:strCache>
                <c:ptCount val="2"/>
                <c:pt idx="0">
                  <c:v>1st Qtr</c:v>
                </c:pt>
                <c:pt idx="1">
                  <c:v>2nd Qtr</c:v>
                </c:pt>
              </c:strCache>
            </c:strRef>
          </c:cat>
          <c:val>
            <c:numRef>
              <c:f>Sheet1!$B$2:$B$3</c:f>
              <c:numCache>
                <c:formatCode>General</c:formatCode>
                <c:ptCount val="2"/>
                <c:pt idx="0">
                  <c:v>53.6</c:v>
                </c:pt>
                <c:pt idx="1">
                  <c:v>46.3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B15D1554-191F-4688-99EE-BA0920E844B8}" type="datetimeFigureOut">
              <a:rPr lang="en-US" smtClean="0"/>
              <a:pPr/>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24BC77-87DB-4662-97ED-D5590F5E2FF9}"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5D1554-191F-4688-99EE-BA0920E844B8}" type="datetimeFigureOut">
              <a:rPr lang="en-US" smtClean="0"/>
              <a:pPr/>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24BC77-87DB-4662-97ED-D5590F5E2FF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15D1554-191F-4688-99EE-BA0920E844B8}" type="datetimeFigureOut">
              <a:rPr lang="en-US" smtClean="0"/>
              <a:pPr/>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24BC77-87DB-4662-97ED-D5590F5E2FF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15D1554-191F-4688-99EE-BA0920E844B8}" type="datetimeFigureOut">
              <a:rPr lang="en-US" smtClean="0"/>
              <a:pPr/>
              <a:t>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24BC77-87DB-4662-97ED-D5590F5E2FF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15D1554-191F-4688-99EE-BA0920E844B8}" type="datetimeFigureOut">
              <a:rPr lang="en-US" smtClean="0"/>
              <a:pPr/>
              <a:t>2/26/2014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24BC77-87DB-4662-97ED-D5590F5E2FF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15D1554-191F-4688-99EE-BA0920E844B8}" type="datetimeFigureOut">
              <a:rPr lang="en-US" smtClean="0"/>
              <a:pPr/>
              <a:t>2/26/2014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24BC77-87DB-4662-97ED-D5590F5E2FF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5D1554-191F-4688-99EE-BA0920E844B8}" type="datetimeFigureOut">
              <a:rPr lang="en-US" smtClean="0"/>
              <a:pPr/>
              <a:t>2/26/2014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24BC77-87DB-4662-97ED-D5590F5E2F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15D1554-191F-4688-99EE-BA0920E844B8}" type="datetimeFigureOut">
              <a:rPr lang="en-US" smtClean="0"/>
              <a:pPr/>
              <a:t>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24BC77-87DB-4662-97ED-D5590F5E2FF9}"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B15D1554-191F-4688-99EE-BA0920E844B8}" type="datetimeFigureOut">
              <a:rPr lang="en-US" smtClean="0"/>
              <a:pPr/>
              <a:t>2/26/2014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2224BC77-87DB-4662-97ED-D5590F5E2F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5D1554-191F-4688-99EE-BA0920E844B8}" type="datetimeFigureOut">
              <a:rPr lang="en-US" smtClean="0"/>
              <a:pPr/>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24BC77-87DB-4662-97ED-D5590F5E2F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5D1554-191F-4688-99EE-BA0920E844B8}" type="datetimeFigureOut">
              <a:rPr lang="en-US" smtClean="0"/>
              <a:pPr/>
              <a:t>2/26/2014</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2224BC77-87DB-4662-97ED-D5590F5E2F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B15D1554-191F-4688-99EE-BA0920E844B8}" type="datetimeFigureOut">
              <a:rPr lang="en-US" smtClean="0"/>
              <a:pPr/>
              <a:t>2/26/2014</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2224BC77-87DB-4662-97ED-D5590F5E2F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vhs.ipsd.org/uploads/Curriculum/2012-WV-Course_Companion_Guide.pdf" TargetMode="External"/><Relationship Id="rId2" Type="http://schemas.openxmlformats.org/officeDocument/2006/relationships/hyperlink" Target="http://www.bls.gov/ooq/2012/summer/art03.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2200"/>
            <a:ext cx="8077200" cy="1673352"/>
          </a:xfrm>
        </p:spPr>
        <p:txBody>
          <a:bodyPr>
            <a:normAutofit fontScale="90000"/>
          </a:bodyPr>
          <a:lstStyle/>
          <a:p>
            <a:r>
              <a:rPr lang="en-US" dirty="0" smtClean="0">
                <a:effectLst>
                  <a:outerShdw blurRad="38100" dist="38100" dir="2700000" algn="tl">
                    <a:srgbClr val="000000">
                      <a:alpha val="43137"/>
                    </a:srgbClr>
                  </a:outerShdw>
                </a:effectLst>
              </a:rPr>
              <a:t>Re-Thinking College:</a:t>
            </a:r>
            <a:br>
              <a:rPr lang="en-US" dirty="0" smtClean="0">
                <a:effectLst>
                  <a:outerShdw blurRad="38100" dist="38100" dir="2700000" algn="tl">
                    <a:srgbClr val="000000">
                      <a:alpha val="43137"/>
                    </a:srgbClr>
                  </a:outerShdw>
                </a:effectLst>
              </a:rPr>
            </a:br>
            <a:r>
              <a:rPr lang="en-US" sz="4400" dirty="0" smtClean="0">
                <a:effectLst>
                  <a:outerShdw blurRad="38100" dist="38100" dir="2700000" algn="tl">
                    <a:srgbClr val="000000">
                      <a:alpha val="43137"/>
                    </a:srgbClr>
                  </a:outerShdw>
                </a:effectLst>
              </a:rPr>
              <a:t>Alternatives to the four year degree</a:t>
            </a:r>
            <a:endParaRPr lang="en-US" sz="4400" dirty="0">
              <a:effectLst>
                <a:outerShdw blurRad="38100" dist="38100" dir="2700000" algn="tl">
                  <a:srgbClr val="000000">
                    <a:alpha val="43137"/>
                  </a:srgbClr>
                </a:outerShdw>
              </a:effectLst>
            </a:endParaRPr>
          </a:p>
        </p:txBody>
      </p:sp>
      <p:sp>
        <p:nvSpPr>
          <p:cNvPr id="3" name="Content Placeholder 2"/>
          <p:cNvSpPr>
            <a:spLocks noGrp="1"/>
          </p:cNvSpPr>
          <p:nvPr>
            <p:ph type="subTitle" idx="1"/>
          </p:nvPr>
        </p:nvSpPr>
        <p:spPr>
          <a:xfrm>
            <a:off x="762000" y="3429000"/>
            <a:ext cx="8077200" cy="1499616"/>
          </a:xfrm>
        </p:spPr>
        <p:txBody>
          <a:bodyPr/>
          <a:lstStyle/>
          <a:p>
            <a:r>
              <a:rPr lang="en-US" dirty="0" smtClean="0">
                <a:effectLst>
                  <a:outerShdw blurRad="38100" dist="38100" dir="2700000" algn="tl">
                    <a:srgbClr val="000000">
                      <a:alpha val="43137"/>
                    </a:srgbClr>
                  </a:outerShdw>
                </a:effectLst>
              </a:rPr>
              <a:t>Ryan </a:t>
            </a:r>
            <a:r>
              <a:rPr lang="en-US" dirty="0" smtClean="0">
                <a:effectLst>
                  <a:outerShdw blurRad="38100" dist="38100" dir="2700000" algn="tl">
                    <a:srgbClr val="000000">
                      <a:alpha val="43137"/>
                    </a:srgbClr>
                  </a:outerShdw>
                </a:effectLst>
              </a:rPr>
              <a:t>VanKampen</a:t>
            </a:r>
            <a:endParaRPr lang="en-US"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Because everyone’s path is different…</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457324"/>
            <a:ext cx="7696200" cy="517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2146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Current State of College</a:t>
            </a:r>
            <a:endParaRPr lang="en-US" dirty="0"/>
          </a:p>
        </p:txBody>
      </p:sp>
      <p:sp>
        <p:nvSpPr>
          <p:cNvPr id="3" name="Content Placeholder 2"/>
          <p:cNvSpPr>
            <a:spLocks noGrp="1"/>
          </p:cNvSpPr>
          <p:nvPr>
            <p:ph idx="1"/>
          </p:nvPr>
        </p:nvSpPr>
        <p:spPr/>
        <p:txBody>
          <a:bodyPr>
            <a:normAutofit/>
          </a:bodyPr>
          <a:lstStyle/>
          <a:p>
            <a:r>
              <a:rPr lang="en-US" dirty="0" smtClean="0"/>
              <a:t>Cost of college went up on </a:t>
            </a:r>
            <a:r>
              <a:rPr lang="en-US" dirty="0" err="1" smtClean="0"/>
              <a:t>avg</a:t>
            </a:r>
            <a:r>
              <a:rPr lang="en-US" dirty="0" smtClean="0"/>
              <a:t> 27% from 2008-2013 and continues to climb</a:t>
            </a:r>
          </a:p>
          <a:p>
            <a:pPr lvl="1"/>
            <a:endParaRPr lang="en-US" dirty="0" smtClean="0"/>
          </a:p>
        </p:txBody>
      </p:sp>
      <p:graphicFrame>
        <p:nvGraphicFramePr>
          <p:cNvPr id="4" name="Chart 3"/>
          <p:cNvGraphicFramePr/>
          <p:nvPr>
            <p:extLst>
              <p:ext uri="{D42A27DB-BD31-4B8C-83A1-F6EECF244321}">
                <p14:modId xmlns:p14="http://schemas.microsoft.com/office/powerpoint/2010/main" val="1741152099"/>
              </p:ext>
            </p:extLst>
          </p:nvPr>
        </p:nvGraphicFramePr>
        <p:xfrm>
          <a:off x="1600200" y="2794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619173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3616594110"/>
              </p:ext>
            </p:extLst>
          </p:nvPr>
        </p:nvGraphicFramePr>
        <p:xfrm>
          <a:off x="7086600" y="3505200"/>
          <a:ext cx="2209800" cy="14986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The Current State of College</a:t>
            </a:r>
          </a:p>
        </p:txBody>
      </p:sp>
      <p:sp>
        <p:nvSpPr>
          <p:cNvPr id="3" name="Content Placeholder 2"/>
          <p:cNvSpPr>
            <a:spLocks noGrp="1"/>
          </p:cNvSpPr>
          <p:nvPr>
            <p:ph idx="1"/>
          </p:nvPr>
        </p:nvSpPr>
        <p:spPr>
          <a:xfrm>
            <a:off x="457200" y="1775191"/>
            <a:ext cx="8305800" cy="4625609"/>
          </a:xfrm>
        </p:spPr>
        <p:txBody>
          <a:bodyPr>
            <a:normAutofit fontScale="92500" lnSpcReduction="20000"/>
          </a:bodyPr>
          <a:lstStyle/>
          <a:p>
            <a:r>
              <a:rPr lang="en-US" dirty="0"/>
              <a:t>58% of first time college students graduate within 6 years of </a:t>
            </a:r>
            <a:r>
              <a:rPr lang="en-US" dirty="0" smtClean="0"/>
              <a:t>starting</a:t>
            </a:r>
          </a:p>
          <a:p>
            <a:endParaRPr lang="en-US" dirty="0"/>
          </a:p>
          <a:p>
            <a:r>
              <a:rPr lang="en-US" dirty="0"/>
              <a:t>Class of 2011 averaged $26,600 in student debt, in addition to consumer </a:t>
            </a:r>
            <a:r>
              <a:rPr lang="en-US" dirty="0" smtClean="0"/>
              <a:t>debt</a:t>
            </a:r>
          </a:p>
          <a:p>
            <a:endParaRPr lang="en-US" dirty="0" smtClean="0"/>
          </a:p>
          <a:p>
            <a:r>
              <a:rPr lang="en-US" dirty="0" smtClean="0"/>
              <a:t>53.6% of college grads under 25 years old 		are unemployed or underemployed </a:t>
            </a:r>
            <a:endParaRPr lang="en-US" dirty="0"/>
          </a:p>
          <a:p>
            <a:endParaRPr lang="en-US" dirty="0" smtClean="0"/>
          </a:p>
          <a:p>
            <a:r>
              <a:rPr lang="en-US" dirty="0" smtClean="0"/>
              <a:t>There has been a 38% increase in college grads since 2000</a:t>
            </a:r>
            <a:endParaRPr lang="en-US" dirty="0"/>
          </a:p>
        </p:txBody>
      </p:sp>
    </p:spTree>
    <p:extLst>
      <p:ext uri="{BB962C8B-B14F-4D97-AF65-F5344CB8AC3E}">
        <p14:creationId xmlns:p14="http://schemas.microsoft.com/office/powerpoint/2010/main" val="1758593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Current State of College</a:t>
            </a:r>
          </a:p>
        </p:txBody>
      </p:sp>
      <p:sp>
        <p:nvSpPr>
          <p:cNvPr id="5" name="Content Placeholder 4"/>
          <p:cNvSpPr>
            <a:spLocks noGrp="1"/>
          </p:cNvSpPr>
          <p:nvPr>
            <p:ph idx="1"/>
          </p:nvPr>
        </p:nvSpPr>
        <p:spPr/>
        <p:txBody>
          <a:bodyPr/>
          <a:lstStyle/>
          <a:p>
            <a:pPr marL="118872" indent="0" algn="ctr">
              <a:buNone/>
            </a:pPr>
            <a:endParaRPr lang="en-US" dirty="0" smtClean="0"/>
          </a:p>
          <a:p>
            <a:pPr marL="118872" indent="0" algn="ctr">
              <a:buNone/>
            </a:pPr>
            <a:endParaRPr lang="en-US" dirty="0"/>
          </a:p>
          <a:p>
            <a:pPr marL="118872" indent="0" algn="ctr">
              <a:buNone/>
            </a:pPr>
            <a:r>
              <a:rPr lang="en-US" dirty="0" smtClean="0"/>
              <a:t>When </a:t>
            </a:r>
            <a:r>
              <a:rPr lang="en-US" dirty="0"/>
              <a:t>there were fewer graduates, a generic college degree used to be a valuable credential. Now that the market is flooded, diplomas count less, and specific skills count more</a:t>
            </a:r>
            <a:r>
              <a:rPr lang="en-US" dirty="0" smtClean="0"/>
              <a:t>.</a:t>
            </a:r>
            <a:endParaRPr lang="en-US" dirty="0"/>
          </a:p>
        </p:txBody>
      </p:sp>
    </p:spTree>
    <p:extLst>
      <p:ext uri="{BB962C8B-B14F-4D97-AF65-F5344CB8AC3E}">
        <p14:creationId xmlns:p14="http://schemas.microsoft.com/office/powerpoint/2010/main" val="2416336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Branches of Military</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effectLst>
                  <a:outerShdw blurRad="38100" dist="38100" dir="2700000" algn="tl">
                    <a:srgbClr val="000000">
                      <a:alpha val="43137"/>
                    </a:srgbClr>
                  </a:outerShdw>
                </a:effectLst>
              </a:rPr>
              <a:t>Various military branches are available and</a:t>
            </a:r>
          </a:p>
          <a:p>
            <a:pPr>
              <a:buNone/>
            </a:pPr>
            <a:r>
              <a:rPr lang="en-US" dirty="0" smtClean="0">
                <a:effectLst>
                  <a:outerShdw blurRad="38100" dist="38100" dir="2700000" algn="tl">
                    <a:srgbClr val="000000">
                      <a:alpha val="43137"/>
                    </a:srgbClr>
                  </a:outerShdw>
                </a:effectLst>
              </a:rPr>
              <a:t>	provide a wide variety of educational and career</a:t>
            </a:r>
          </a:p>
          <a:p>
            <a:pPr>
              <a:buNone/>
            </a:pPr>
            <a:r>
              <a:rPr lang="en-US" dirty="0" smtClean="0">
                <a:effectLst>
                  <a:outerShdw blurRad="38100" dist="38100" dir="2700000" algn="tl">
                    <a:srgbClr val="000000">
                      <a:alpha val="43137"/>
                    </a:srgbClr>
                  </a:outerShdw>
                </a:effectLst>
              </a:rPr>
              <a:t>	training opportunities. Many people have</a:t>
            </a:r>
          </a:p>
          <a:p>
            <a:pPr>
              <a:buNone/>
            </a:pPr>
            <a:r>
              <a:rPr lang="en-US" dirty="0" smtClean="0">
                <a:effectLst>
                  <a:outerShdw blurRad="38100" dist="38100" dir="2700000" algn="tl">
                    <a:srgbClr val="000000">
                      <a:alpha val="43137"/>
                    </a:srgbClr>
                  </a:outerShdw>
                </a:effectLst>
              </a:rPr>
              <a:t>	earned their college degrees or learned career</a:t>
            </a:r>
          </a:p>
          <a:p>
            <a:pPr>
              <a:buNone/>
            </a:pPr>
            <a:r>
              <a:rPr lang="en-US" dirty="0" smtClean="0">
                <a:effectLst>
                  <a:outerShdw blurRad="38100" dist="38100" dir="2700000" algn="tl">
                    <a:srgbClr val="000000">
                      <a:alpha val="43137"/>
                    </a:srgbClr>
                  </a:outerShdw>
                </a:effectLst>
              </a:rPr>
              <a:t>	skills while serving in the military.</a:t>
            </a:r>
          </a:p>
          <a:p>
            <a:pPr>
              <a:buFont typeface="Wingdings" pitchFamily="2" charset="2"/>
              <a:buChar char="Ø"/>
            </a:pPr>
            <a:r>
              <a:rPr lang="en-US" dirty="0" smtClean="0">
                <a:effectLst>
                  <a:outerShdw blurRad="38100" dist="38100" dir="2700000" algn="tl">
                    <a:srgbClr val="000000">
                      <a:alpha val="43137"/>
                    </a:srgbClr>
                  </a:outerShdw>
                </a:effectLst>
              </a:rPr>
              <a:t>Branches of the military include:</a:t>
            </a:r>
          </a:p>
          <a:p>
            <a:pPr>
              <a:buFont typeface="Wingdings" pitchFamily="2" charset="2"/>
              <a:buChar char="§"/>
            </a:pPr>
            <a:endParaRPr lang="en-US" dirty="0" smtClean="0">
              <a:effectLst>
                <a:outerShdw blurRad="38100" dist="38100" dir="2700000" algn="tl">
                  <a:srgbClr val="000000">
                    <a:alpha val="43137"/>
                  </a:srgbClr>
                </a:outerShdw>
              </a:effectLst>
            </a:endParaRPr>
          </a:p>
          <a:p>
            <a:pPr>
              <a:buNone/>
            </a:pPr>
            <a:r>
              <a:rPr lang="en-US" dirty="0" smtClean="0">
                <a:effectLst>
                  <a:outerShdw blurRad="38100" dist="38100" dir="2700000" algn="tl">
                    <a:srgbClr val="000000">
                      <a:alpha val="43137"/>
                    </a:srgbClr>
                  </a:outerShdw>
                </a:effectLst>
              </a:rPr>
              <a:t>	US Army /National Guard		US Coast Guard US Air Force				US Marines</a:t>
            </a:r>
          </a:p>
          <a:p>
            <a:pPr>
              <a:buNone/>
            </a:pPr>
            <a:r>
              <a:rPr lang="en-US" dirty="0" smtClean="0">
                <a:effectLst>
                  <a:outerShdw blurRad="38100" dist="38100" dir="2700000" algn="tl">
                    <a:srgbClr val="000000">
                      <a:alpha val="43137"/>
                    </a:srgbClr>
                  </a:outerShdw>
                </a:effectLst>
              </a:rPr>
              <a:t>	US Navy </a:t>
            </a:r>
            <a:r>
              <a:rPr lang="en-US" dirty="0" smtClean="0"/>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costmc\AppData\Local\Microsoft\Windows\Temporary Internet Files\Content.IE5\507LRP21\MC90033785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9714" y="152400"/>
            <a:ext cx="1834286" cy="108630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Brief   Branch Descriptions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effectLst>
                  <a:outerShdw blurRad="38100" dist="38100" dir="2700000" algn="tl">
                    <a:srgbClr val="000000">
                      <a:alpha val="43137"/>
                    </a:srgbClr>
                  </a:outerShdw>
                </a:effectLst>
              </a:rPr>
              <a:t>Army – Main Ground Force/ Protects and Defends U.S. / Largest and Oldest Branch</a:t>
            </a:r>
          </a:p>
          <a:p>
            <a:r>
              <a:rPr lang="en-US" dirty="0" smtClean="0">
                <a:effectLst>
                  <a:outerShdw blurRad="38100" dist="38100" dir="2700000" algn="tl">
                    <a:srgbClr val="000000">
                      <a:alpha val="43137"/>
                    </a:srgbClr>
                  </a:outerShdw>
                </a:effectLst>
              </a:rPr>
              <a:t>Air Force – Defend U.S. through exploitation of Air and Space/ Responsible for Military Satellites/ Youngest Military Branch</a:t>
            </a:r>
          </a:p>
          <a:p>
            <a:r>
              <a:rPr lang="en-US" dirty="0" smtClean="0">
                <a:effectLst>
                  <a:outerShdw blurRad="38100" dist="38100" dir="2700000" algn="tl">
                    <a:srgbClr val="000000">
                      <a:alpha val="43137"/>
                    </a:srgbClr>
                  </a:outerShdw>
                </a:effectLst>
              </a:rPr>
              <a:t>Navy – Maintain the Freedom of the Seas</a:t>
            </a:r>
          </a:p>
          <a:p>
            <a:r>
              <a:rPr lang="en-US" dirty="0" smtClean="0">
                <a:effectLst>
                  <a:outerShdw blurRad="38100" dist="38100" dir="2700000" algn="tl">
                    <a:srgbClr val="000000">
                      <a:alpha val="43137"/>
                    </a:srgbClr>
                  </a:outerShdw>
                </a:effectLst>
              </a:rPr>
              <a:t>Marines – “Infantry of the Navy”/Specialize in Amphibious Operations/Assault, Capture, and Control</a:t>
            </a:r>
          </a:p>
          <a:p>
            <a:r>
              <a:rPr lang="en-US" dirty="0" smtClean="0">
                <a:effectLst>
                  <a:outerShdw blurRad="38100" dist="38100" dir="2700000" algn="tl">
                    <a:srgbClr val="000000">
                      <a:alpha val="43137"/>
                    </a:srgbClr>
                  </a:outerShdw>
                </a:effectLst>
              </a:rPr>
              <a:t>Coast Guard – Law Enforcement, Boating Safety, Sea Rescue, and Illegal Immigration Control/ Smallest Military Branch</a:t>
            </a:r>
          </a:p>
        </p:txBody>
      </p:sp>
      <p:pic>
        <p:nvPicPr>
          <p:cNvPr id="2052" name="Picture 4" descr="C:\Users\costmc\AppData\Local\Microsoft\Windows\Temporary Internet Files\Content.IE5\507LRP21\MP90042224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52400"/>
            <a:ext cx="17526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3593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General Requirements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effectLst>
                  <a:outerShdw blurRad="38100" dist="38100" dir="2700000" algn="tl">
                    <a:srgbClr val="000000">
                      <a:alpha val="43137"/>
                    </a:srgbClr>
                  </a:outerShdw>
                </a:effectLst>
              </a:rPr>
              <a:t>Citizenship</a:t>
            </a:r>
          </a:p>
          <a:p>
            <a:r>
              <a:rPr lang="en-US" dirty="0" smtClean="0">
                <a:effectLst>
                  <a:outerShdw blurRad="38100" dist="38100" dir="2700000" algn="tl">
                    <a:srgbClr val="000000">
                      <a:alpha val="43137"/>
                    </a:srgbClr>
                  </a:outerShdw>
                </a:effectLst>
              </a:rPr>
              <a:t>Limited number of Dependents or a waiver is required</a:t>
            </a:r>
          </a:p>
          <a:p>
            <a:r>
              <a:rPr lang="en-US" dirty="0" smtClean="0">
                <a:effectLst>
                  <a:outerShdw blurRad="38100" dist="38100" dir="2700000" algn="tl">
                    <a:srgbClr val="000000">
                      <a:alpha val="43137"/>
                    </a:srgbClr>
                  </a:outerShdw>
                </a:effectLst>
              </a:rPr>
              <a:t>No Single Parents</a:t>
            </a:r>
          </a:p>
          <a:p>
            <a:r>
              <a:rPr lang="en-US" dirty="0" smtClean="0">
                <a:effectLst>
                  <a:outerShdw blurRad="38100" dist="38100" dir="2700000" algn="tl">
                    <a:srgbClr val="000000">
                      <a:alpha val="43137"/>
                    </a:srgbClr>
                  </a:outerShdw>
                </a:effectLst>
              </a:rPr>
              <a:t>Must meet financial eligibility</a:t>
            </a:r>
          </a:p>
          <a:p>
            <a:r>
              <a:rPr lang="en-US" dirty="0" smtClean="0">
                <a:effectLst>
                  <a:outerShdw blurRad="38100" dist="38100" dir="2700000" algn="tl">
                    <a:srgbClr val="000000">
                      <a:alpha val="43137"/>
                    </a:srgbClr>
                  </a:outerShdw>
                </a:effectLst>
              </a:rPr>
              <a:t>Must not have substance abuse problem</a:t>
            </a:r>
          </a:p>
          <a:p>
            <a:r>
              <a:rPr lang="en-US" dirty="0" smtClean="0">
                <a:effectLst>
                  <a:outerShdw blurRad="38100" dist="38100" dir="2700000" algn="tl">
                    <a:srgbClr val="000000">
                      <a:alpha val="43137"/>
                    </a:srgbClr>
                  </a:outerShdw>
                </a:effectLst>
              </a:rPr>
              <a:t>Limited Criminal History – Background checks are completed and could inhibit your entry into the military</a:t>
            </a:r>
          </a:p>
          <a:p>
            <a:r>
              <a:rPr lang="en-US" dirty="0" smtClean="0">
                <a:effectLst>
                  <a:outerShdw blurRad="38100" dist="38100" dir="2700000" algn="tl">
                    <a:srgbClr val="000000">
                      <a:alpha val="43137"/>
                    </a:srgbClr>
                  </a:outerShdw>
                </a:effectLst>
              </a:rPr>
              <a:t>High moral character</a:t>
            </a:r>
          </a:p>
          <a:p>
            <a:r>
              <a:rPr lang="en-US" dirty="0" smtClean="0">
                <a:effectLst>
                  <a:outerShdw blurRad="38100" dist="38100" dir="2700000" algn="tl">
                    <a:srgbClr val="000000">
                      <a:alpha val="43137"/>
                    </a:srgbClr>
                  </a:outerShdw>
                </a:effectLst>
              </a:rPr>
              <a:t>Physical Standards</a:t>
            </a:r>
          </a:p>
          <a:p>
            <a:r>
              <a:rPr lang="en-US" dirty="0" smtClean="0">
                <a:effectLst>
                  <a:outerShdw blurRad="38100" dist="38100" dir="2700000" algn="tl">
                    <a:srgbClr val="000000">
                      <a:alpha val="43137"/>
                    </a:srgbClr>
                  </a:outerShdw>
                </a:effectLst>
              </a:rPr>
              <a:t>Academic Ability- Diploma/GED</a:t>
            </a:r>
            <a:endParaRPr lang="en-US" dirty="0">
              <a:effectLst>
                <a:outerShdw blurRad="38100" dist="38100" dir="2700000" algn="tl">
                  <a:srgbClr val="000000">
                    <a:alpha val="43137"/>
                  </a:srgbClr>
                </a:outerShdw>
              </a:effectLst>
            </a:endParaRPr>
          </a:p>
        </p:txBody>
      </p:sp>
      <p:pic>
        <p:nvPicPr>
          <p:cNvPr id="4098" name="Picture 2" descr="C:\Users\costmc\AppData\Local\Microsoft\Windows\Temporary Internet Files\Content.IE5\AENDTX1N\MC90043792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4876800"/>
            <a:ext cx="1828800" cy="1908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5281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Military Benefits for all Branches</a:t>
            </a:r>
            <a:endParaRPr lang="en-US" dirty="0"/>
          </a:p>
        </p:txBody>
      </p:sp>
      <p:sp>
        <p:nvSpPr>
          <p:cNvPr id="3" name="Content Placeholder 2"/>
          <p:cNvSpPr>
            <a:spLocks noGrp="1"/>
          </p:cNvSpPr>
          <p:nvPr>
            <p:ph idx="1"/>
          </p:nvPr>
        </p:nvSpPr>
        <p:spPr/>
        <p:txBody>
          <a:bodyPr>
            <a:normAutofit/>
          </a:bodyPr>
          <a:lstStyle/>
          <a:p>
            <a:r>
              <a:rPr lang="en-US" dirty="0" smtClean="0">
                <a:effectLst>
                  <a:outerShdw blurRad="38100" dist="38100" dir="2700000" algn="tl">
                    <a:srgbClr val="000000">
                      <a:alpha val="43137"/>
                    </a:srgbClr>
                  </a:outerShdw>
                </a:effectLst>
              </a:rPr>
              <a:t>GI Bill</a:t>
            </a:r>
          </a:p>
          <a:p>
            <a:r>
              <a:rPr lang="en-US" dirty="0" smtClean="0">
                <a:effectLst>
                  <a:outerShdw blurRad="38100" dist="38100" dir="2700000" algn="tl">
                    <a:srgbClr val="000000">
                      <a:alpha val="43137"/>
                    </a:srgbClr>
                  </a:outerShdw>
                </a:effectLst>
              </a:rPr>
              <a:t>Life Insurance</a:t>
            </a:r>
          </a:p>
          <a:p>
            <a:r>
              <a:rPr lang="en-US" dirty="0" smtClean="0">
                <a:effectLst>
                  <a:outerShdw blurRad="38100" dist="38100" dir="2700000" algn="tl">
                    <a:srgbClr val="000000">
                      <a:alpha val="43137"/>
                    </a:srgbClr>
                  </a:outerShdw>
                </a:effectLst>
              </a:rPr>
              <a:t>Military Education</a:t>
            </a:r>
          </a:p>
          <a:p>
            <a:r>
              <a:rPr lang="en-US" dirty="0" smtClean="0">
                <a:effectLst>
                  <a:outerShdw blurRad="38100" dist="38100" dir="2700000" algn="tl">
                    <a:srgbClr val="000000">
                      <a:alpha val="43137"/>
                    </a:srgbClr>
                  </a:outerShdw>
                </a:effectLst>
              </a:rPr>
              <a:t>Military Pay</a:t>
            </a:r>
          </a:p>
          <a:p>
            <a:r>
              <a:rPr lang="en-US" dirty="0" smtClean="0">
                <a:effectLst>
                  <a:outerShdw blurRad="38100" dist="38100" dir="2700000" algn="tl">
                    <a:srgbClr val="000000">
                      <a:alpha val="43137"/>
                    </a:srgbClr>
                  </a:outerShdw>
                </a:effectLst>
              </a:rPr>
              <a:t>Travel Benefits</a:t>
            </a:r>
          </a:p>
          <a:p>
            <a:r>
              <a:rPr lang="en-US" dirty="0" smtClean="0">
                <a:effectLst>
                  <a:outerShdw blurRad="38100" dist="38100" dir="2700000" algn="tl">
                    <a:srgbClr val="000000">
                      <a:alpha val="43137"/>
                    </a:srgbClr>
                  </a:outerShdw>
                </a:effectLst>
              </a:rPr>
              <a:t>Health Care</a:t>
            </a:r>
          </a:p>
          <a:p>
            <a:r>
              <a:rPr lang="en-US" dirty="0" smtClean="0">
                <a:effectLst>
                  <a:outerShdw blurRad="38100" dist="38100" dir="2700000" algn="tl">
                    <a:srgbClr val="000000">
                      <a:alpha val="43137"/>
                    </a:srgbClr>
                  </a:outerShdw>
                </a:effectLst>
              </a:rPr>
              <a:t>Home Loans</a:t>
            </a:r>
          </a:p>
          <a:p>
            <a:pPr marL="0" indent="0">
              <a:buNone/>
            </a:pPr>
            <a:endParaRPr lang="en-US" dirty="0" smtClean="0"/>
          </a:p>
          <a:p>
            <a:endParaRPr lang="en-US" dirty="0"/>
          </a:p>
        </p:txBody>
      </p:sp>
    </p:spTree>
    <p:extLst>
      <p:ext uri="{BB962C8B-B14F-4D97-AF65-F5344CB8AC3E}">
        <p14:creationId xmlns:p14="http://schemas.microsoft.com/office/powerpoint/2010/main" val="3830102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Certificate Programs </a:t>
            </a:r>
            <a:br>
              <a:rPr lang="en-US" dirty="0" smtClean="0"/>
            </a:br>
            <a:r>
              <a:rPr lang="en-US" dirty="0" smtClean="0"/>
              <a:t>for Skilled Workers</a:t>
            </a:r>
            <a:endParaRPr lang="en-US" dirty="0"/>
          </a:p>
        </p:txBody>
      </p:sp>
      <p:pic>
        <p:nvPicPr>
          <p:cNvPr id="6" name="Content Placeholder 5" descr="green-jobs-pic-dm-jobs-5439.jpg"/>
          <p:cNvPicPr>
            <a:picLocks noGrp="1" noChangeAspect="1"/>
          </p:cNvPicPr>
          <p:nvPr>
            <p:ph idx="1"/>
          </p:nvPr>
        </p:nvPicPr>
        <p:blipFill>
          <a:blip r:embed="rId2" cstate="print"/>
          <a:stretch>
            <a:fillRect/>
          </a:stretch>
        </p:blipFill>
        <p:spPr>
          <a:xfrm>
            <a:off x="457200" y="1752600"/>
            <a:ext cx="2557463" cy="1928813"/>
          </a:xfrm>
          <a:prstGeom prst="rect">
            <a:avLst/>
          </a:prstGeom>
          <a:ln>
            <a:noFill/>
          </a:ln>
          <a:effectLst>
            <a:outerShdw blurRad="190500" algn="tl" rotWithShape="0">
              <a:srgbClr val="000000">
                <a:alpha val="70000"/>
              </a:srgbClr>
            </a:outerShdw>
          </a:effectLst>
        </p:spPr>
      </p:pic>
      <p:pic>
        <p:nvPicPr>
          <p:cNvPr id="8" name="Picture 7" descr="Technology-Management.jpg"/>
          <p:cNvPicPr>
            <a:picLocks noChangeAspect="1"/>
          </p:cNvPicPr>
          <p:nvPr/>
        </p:nvPicPr>
        <p:blipFill>
          <a:blip r:embed="rId3" cstate="print"/>
          <a:stretch>
            <a:fillRect/>
          </a:stretch>
        </p:blipFill>
        <p:spPr>
          <a:xfrm>
            <a:off x="5181600" y="1752600"/>
            <a:ext cx="3352800" cy="2236947"/>
          </a:xfrm>
          <a:prstGeom prst="rect">
            <a:avLst/>
          </a:prstGeom>
          <a:ln>
            <a:noFill/>
          </a:ln>
          <a:effectLst>
            <a:outerShdw blurRad="190500" algn="tl" rotWithShape="0">
              <a:srgbClr val="000000">
                <a:alpha val="70000"/>
              </a:srgbClr>
            </a:outerShdw>
          </a:effectLst>
        </p:spPr>
      </p:pic>
      <p:pic>
        <p:nvPicPr>
          <p:cNvPr id="9" name="Picture 8" descr="future%20manufacturing%202.jpg"/>
          <p:cNvPicPr>
            <a:picLocks noChangeAspect="1"/>
          </p:cNvPicPr>
          <p:nvPr/>
        </p:nvPicPr>
        <p:blipFill>
          <a:blip r:embed="rId4" cstate="print"/>
          <a:stretch>
            <a:fillRect/>
          </a:stretch>
        </p:blipFill>
        <p:spPr>
          <a:xfrm>
            <a:off x="5791200" y="4572000"/>
            <a:ext cx="2438400" cy="1950720"/>
          </a:xfrm>
          <a:prstGeom prst="rect">
            <a:avLst/>
          </a:prstGeom>
          <a:ln>
            <a:noFill/>
          </a:ln>
          <a:effectLst>
            <a:outerShdw blurRad="190500" algn="tl" rotWithShape="0">
              <a:srgbClr val="000000">
                <a:alpha val="70000"/>
              </a:srgbClr>
            </a:outerShdw>
          </a:effectLst>
        </p:spPr>
      </p:pic>
      <p:pic>
        <p:nvPicPr>
          <p:cNvPr id="10" name="Picture 9" descr="160cbb8d-5996-40c0-a3c3-b500bfcb0e23.jpg"/>
          <p:cNvPicPr>
            <a:picLocks noChangeAspect="1"/>
          </p:cNvPicPr>
          <p:nvPr/>
        </p:nvPicPr>
        <p:blipFill>
          <a:blip r:embed="rId5" cstate="print"/>
          <a:stretch>
            <a:fillRect/>
          </a:stretch>
        </p:blipFill>
        <p:spPr>
          <a:xfrm>
            <a:off x="533400" y="4572000"/>
            <a:ext cx="2886075" cy="1913055"/>
          </a:xfrm>
          <a:prstGeom prst="rect">
            <a:avLst/>
          </a:prstGeom>
          <a:ln>
            <a:noFill/>
          </a:ln>
          <a:effectLst>
            <a:outerShdw blurRad="190500" algn="tl" rotWithShape="0">
              <a:srgbClr val="000000">
                <a:alpha val="70000"/>
              </a:srgbClr>
            </a:outerShdw>
          </a:effectLst>
        </p:spPr>
      </p:pic>
      <p:pic>
        <p:nvPicPr>
          <p:cNvPr id="7" name="Picture 6" descr="medical-assistant-2.jpg"/>
          <p:cNvPicPr>
            <a:picLocks noChangeAspect="1"/>
          </p:cNvPicPr>
          <p:nvPr/>
        </p:nvPicPr>
        <p:blipFill>
          <a:blip r:embed="rId6" cstate="print"/>
          <a:stretch>
            <a:fillRect/>
          </a:stretch>
        </p:blipFill>
        <p:spPr>
          <a:xfrm>
            <a:off x="3124200" y="3352800"/>
            <a:ext cx="2136311" cy="248727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Certificate Programs </a:t>
            </a:r>
            <a:br>
              <a:rPr lang="en-US" dirty="0" smtClean="0"/>
            </a:br>
            <a:r>
              <a:rPr lang="en-US" dirty="0" smtClean="0"/>
              <a:t>for Skilled Workers</a:t>
            </a:r>
            <a:endParaRPr lang="en-US" dirty="0"/>
          </a:p>
        </p:txBody>
      </p:sp>
      <p:sp>
        <p:nvSpPr>
          <p:cNvPr id="3" name="Content Placeholder 2"/>
          <p:cNvSpPr>
            <a:spLocks noGrp="1"/>
          </p:cNvSpPr>
          <p:nvPr>
            <p:ph sz="half" idx="1"/>
          </p:nvPr>
        </p:nvSpPr>
        <p:spPr/>
        <p:txBody>
          <a:bodyPr>
            <a:normAutofit fontScale="92500"/>
          </a:bodyPr>
          <a:lstStyle/>
          <a:p>
            <a:r>
              <a:rPr lang="en-US" dirty="0" smtClean="0">
                <a:effectLst>
                  <a:outerShdw blurRad="38100" dist="38100" dir="2700000" algn="tl">
                    <a:srgbClr val="000000">
                      <a:alpha val="43137"/>
                    </a:srgbClr>
                  </a:outerShdw>
                </a:effectLst>
              </a:rPr>
              <a:t>Many of today’s high growth industries do not require a 4-year degree</a:t>
            </a:r>
          </a:p>
          <a:p>
            <a:r>
              <a:rPr lang="en-US" dirty="0" smtClean="0">
                <a:effectLst>
                  <a:outerShdw blurRad="38100" dist="38100" dir="2700000" algn="tl">
                    <a:srgbClr val="000000">
                      <a:alpha val="43137"/>
                    </a:srgbClr>
                  </a:outerShdw>
                </a:effectLst>
              </a:rPr>
              <a:t>2 year associates degree- from community college</a:t>
            </a:r>
          </a:p>
          <a:p>
            <a:r>
              <a:rPr lang="en-US" dirty="0" smtClean="0">
                <a:effectLst>
                  <a:outerShdw blurRad="38100" dist="38100" dir="2700000" algn="tl">
                    <a:srgbClr val="000000">
                      <a:alpha val="43137"/>
                    </a:srgbClr>
                  </a:outerShdw>
                </a:effectLst>
              </a:rPr>
              <a:t>Certificate only program- community college, traditional college, training facility</a:t>
            </a:r>
            <a:endParaRPr lang="en-US" dirty="0">
              <a:effectLst>
                <a:outerShdw blurRad="38100" dist="38100" dir="2700000" algn="tl">
                  <a:srgbClr val="000000">
                    <a:alpha val="43137"/>
                  </a:srgbClr>
                </a:outerShdw>
              </a:effectLst>
            </a:endParaRPr>
          </a:p>
        </p:txBody>
      </p:sp>
      <p:pic>
        <p:nvPicPr>
          <p:cNvPr id="5" name="Content Placeholder 4" descr="federal-skilled-workers.jpg"/>
          <p:cNvPicPr>
            <a:picLocks noGrp="1" noChangeAspect="1"/>
          </p:cNvPicPr>
          <p:nvPr>
            <p:ph sz="half" idx="2"/>
          </p:nvPr>
        </p:nvPicPr>
        <p:blipFill>
          <a:blip r:embed="rId2" cstate="print"/>
          <a:stretch>
            <a:fillRect/>
          </a:stretch>
        </p:blipFill>
        <p:spPr>
          <a:xfrm>
            <a:off x="4648200" y="2740578"/>
            <a:ext cx="4038600" cy="2689707"/>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High Growth Fields Not Requiring a 4 Year Degree</a:t>
            </a:r>
          </a:p>
        </p:txBody>
      </p:sp>
      <p:sp>
        <p:nvSpPr>
          <p:cNvPr id="5" name="Content Placeholder 4"/>
          <p:cNvSpPr>
            <a:spLocks noGrp="1"/>
          </p:cNvSpPr>
          <p:nvPr>
            <p:ph sz="half" idx="1"/>
          </p:nvPr>
        </p:nvSpPr>
        <p:spPr/>
        <p:txBody>
          <a:bodyPr>
            <a:normAutofit fontScale="77500" lnSpcReduction="20000"/>
          </a:bodyPr>
          <a:lstStyle/>
          <a:p>
            <a:r>
              <a:rPr lang="en-US" dirty="0" smtClean="0"/>
              <a:t>Green Jobs</a:t>
            </a:r>
          </a:p>
          <a:p>
            <a:pPr lvl="1"/>
            <a:r>
              <a:rPr lang="en-US" dirty="0" smtClean="0"/>
              <a:t>Wind turbine technician</a:t>
            </a:r>
          </a:p>
          <a:p>
            <a:pPr lvl="1"/>
            <a:r>
              <a:rPr lang="en-US" dirty="0" smtClean="0"/>
              <a:t>Bio fuels processing technician</a:t>
            </a:r>
          </a:p>
          <a:p>
            <a:pPr lvl="1"/>
            <a:r>
              <a:rPr lang="en-US" dirty="0" smtClean="0"/>
              <a:t>Environmental Restoration Planners</a:t>
            </a:r>
          </a:p>
          <a:p>
            <a:r>
              <a:rPr lang="en-US" dirty="0" smtClean="0"/>
              <a:t>Health Care</a:t>
            </a:r>
          </a:p>
          <a:p>
            <a:pPr lvl="1"/>
            <a:r>
              <a:rPr lang="en-US" dirty="0" smtClean="0"/>
              <a:t>Medical Office Asst</a:t>
            </a:r>
          </a:p>
          <a:p>
            <a:pPr lvl="1"/>
            <a:r>
              <a:rPr lang="en-US" dirty="0" smtClean="0"/>
              <a:t>CNA</a:t>
            </a:r>
          </a:p>
          <a:p>
            <a:pPr lvl="1"/>
            <a:r>
              <a:rPr lang="en-US" dirty="0" smtClean="0"/>
              <a:t>Medical Equipment Technicians</a:t>
            </a:r>
          </a:p>
          <a:p>
            <a:pPr lvl="1"/>
            <a:r>
              <a:rPr lang="en-US" dirty="0" smtClean="0"/>
              <a:t>Dental hygienist </a:t>
            </a:r>
          </a:p>
          <a:p>
            <a:r>
              <a:rPr lang="en-US" dirty="0" smtClean="0"/>
              <a:t>Manufacturing</a:t>
            </a:r>
          </a:p>
          <a:p>
            <a:pPr lvl="1"/>
            <a:r>
              <a:rPr lang="en-US" dirty="0" smtClean="0"/>
              <a:t>Control Tool Programmers</a:t>
            </a:r>
          </a:p>
          <a:p>
            <a:pPr lvl="1"/>
            <a:r>
              <a:rPr lang="en-US" dirty="0" smtClean="0"/>
              <a:t>Stationary Engineers</a:t>
            </a:r>
          </a:p>
          <a:p>
            <a:pPr lvl="1"/>
            <a:r>
              <a:rPr lang="en-US" dirty="0" smtClean="0"/>
              <a:t>Production Managers</a:t>
            </a:r>
          </a:p>
          <a:p>
            <a:pPr lvl="1"/>
            <a:endParaRPr lang="en-US" dirty="0" smtClean="0"/>
          </a:p>
          <a:p>
            <a:pPr lvl="1"/>
            <a:endParaRPr lang="en-US" dirty="0" smtClean="0"/>
          </a:p>
          <a:p>
            <a:pPr lvl="1"/>
            <a:endParaRPr lang="en-US" dirty="0"/>
          </a:p>
        </p:txBody>
      </p:sp>
      <p:sp>
        <p:nvSpPr>
          <p:cNvPr id="8" name="Content Placeholder 7"/>
          <p:cNvSpPr>
            <a:spLocks noGrp="1"/>
          </p:cNvSpPr>
          <p:nvPr>
            <p:ph sz="half" idx="2"/>
          </p:nvPr>
        </p:nvSpPr>
        <p:spPr/>
        <p:txBody>
          <a:bodyPr>
            <a:normAutofit fontScale="77500" lnSpcReduction="20000"/>
          </a:bodyPr>
          <a:lstStyle/>
          <a:p>
            <a:r>
              <a:rPr lang="en-US" dirty="0" smtClean="0"/>
              <a:t>Information Technology</a:t>
            </a:r>
          </a:p>
          <a:p>
            <a:pPr lvl="1"/>
            <a:r>
              <a:rPr lang="en-US" dirty="0" smtClean="0"/>
              <a:t>IT Security Analyst</a:t>
            </a:r>
          </a:p>
          <a:p>
            <a:pPr lvl="1"/>
            <a:r>
              <a:rPr lang="en-US" dirty="0" smtClean="0"/>
              <a:t>Network Technician</a:t>
            </a:r>
          </a:p>
          <a:p>
            <a:pPr lvl="1"/>
            <a:r>
              <a:rPr lang="en-US" dirty="0" smtClean="0"/>
              <a:t>Computer Systems Analyst</a:t>
            </a:r>
          </a:p>
          <a:p>
            <a:r>
              <a:rPr lang="en-US" dirty="0" smtClean="0"/>
              <a:t>Transportation, Distribution &amp; Logistics</a:t>
            </a:r>
          </a:p>
          <a:p>
            <a:pPr lvl="1"/>
            <a:r>
              <a:rPr lang="en-US" dirty="0" smtClean="0"/>
              <a:t>Airplane Pilot</a:t>
            </a:r>
          </a:p>
          <a:p>
            <a:pPr lvl="1"/>
            <a:r>
              <a:rPr lang="en-US" dirty="0" smtClean="0"/>
              <a:t>Diesel Truck Driver</a:t>
            </a:r>
          </a:p>
          <a:p>
            <a:pPr lvl="1"/>
            <a:r>
              <a:rPr lang="en-US" dirty="0" smtClean="0"/>
              <a:t>Traffic Technician</a:t>
            </a:r>
          </a:p>
          <a:p>
            <a:pPr lvl="1"/>
            <a:r>
              <a:rPr lang="en-US" dirty="0" smtClean="0"/>
              <a:t>Mechanics</a:t>
            </a:r>
          </a:p>
          <a:p>
            <a:r>
              <a:rPr lang="en-US" sz="2600" dirty="0" smtClean="0"/>
              <a:t>Human Services/Hospitality</a:t>
            </a:r>
          </a:p>
          <a:p>
            <a:pPr lvl="1"/>
            <a:r>
              <a:rPr lang="en-US" sz="2300" dirty="0" smtClean="0"/>
              <a:t>Fire Science</a:t>
            </a:r>
          </a:p>
          <a:p>
            <a:pPr lvl="1"/>
            <a:r>
              <a:rPr lang="en-US" sz="2300" dirty="0" smtClean="0"/>
              <a:t>Early Childhood Education</a:t>
            </a:r>
          </a:p>
          <a:p>
            <a:pPr lvl="1"/>
            <a:r>
              <a:rPr lang="en-US" sz="2300" dirty="0" smtClean="0"/>
              <a:t>Culinary/Pastry Arts</a:t>
            </a:r>
          </a:p>
          <a:p>
            <a:pPr lvl="1"/>
            <a:r>
              <a:rPr lang="en-US" sz="2300" dirty="0" err="1" smtClean="0"/>
              <a:t>Cosmotology</a:t>
            </a:r>
            <a:endParaRPr lang="en-US" sz="2300" dirty="0" smtClean="0"/>
          </a:p>
          <a:p>
            <a:pPr marL="118872" indent="0">
              <a:buNone/>
            </a:pPr>
            <a:endParaRPr lang="en-US" dirty="0" smtClean="0">
              <a:effectLst>
                <a:outerShdw blurRad="38100" dist="38100" dir="2700000" algn="tl">
                  <a:srgbClr val="000000">
                    <a:alpha val="43137"/>
                  </a:srgbClr>
                </a:outerShdw>
              </a:effectLst>
            </a:endParaRPr>
          </a:p>
          <a:p>
            <a:pPr lvl="1"/>
            <a:endParaRPr lang="en-US" dirty="0" smtClean="0"/>
          </a:p>
          <a:p>
            <a:pPr lvl="1"/>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Benefits of Certificate Programs </a:t>
            </a:r>
            <a:endParaRPr lang="en-US" dirty="0"/>
          </a:p>
        </p:txBody>
      </p:sp>
      <p:sp>
        <p:nvSpPr>
          <p:cNvPr id="3" name="Content Placeholder 2"/>
          <p:cNvSpPr>
            <a:spLocks noGrp="1"/>
          </p:cNvSpPr>
          <p:nvPr>
            <p:ph idx="1"/>
          </p:nvPr>
        </p:nvSpPr>
        <p:spPr/>
        <p:txBody>
          <a:bodyPr/>
          <a:lstStyle/>
          <a:p>
            <a:r>
              <a:rPr lang="en-US" dirty="0" smtClean="0">
                <a:effectLst>
                  <a:outerShdw blurRad="38100" dist="38100" dir="2700000" algn="tl">
                    <a:srgbClr val="000000">
                      <a:alpha val="43137"/>
                    </a:srgbClr>
                  </a:outerShdw>
                </a:effectLst>
              </a:rPr>
              <a:t>Quicker entry into field of choice</a:t>
            </a:r>
          </a:p>
          <a:p>
            <a:r>
              <a:rPr lang="en-US" dirty="0" smtClean="0">
                <a:effectLst>
                  <a:outerShdw blurRad="38100" dist="38100" dir="2700000" algn="tl">
                    <a:srgbClr val="000000">
                      <a:alpha val="43137"/>
                    </a:srgbClr>
                  </a:outerShdw>
                </a:effectLst>
              </a:rPr>
              <a:t>Focused training on skills needed for jobs</a:t>
            </a:r>
          </a:p>
          <a:p>
            <a:r>
              <a:rPr lang="en-US" dirty="0" smtClean="0">
                <a:effectLst>
                  <a:outerShdw blurRad="38100" dist="38100" dir="2700000" algn="tl">
                    <a:srgbClr val="000000">
                      <a:alpha val="43137"/>
                    </a:srgbClr>
                  </a:outerShdw>
                </a:effectLst>
              </a:rPr>
              <a:t>Exit your education with less debt/student loans</a:t>
            </a:r>
          </a:p>
          <a:p>
            <a:r>
              <a:rPr lang="en-US" dirty="0" smtClean="0">
                <a:effectLst>
                  <a:outerShdw blurRad="38100" dist="38100" dir="2700000" algn="tl">
                    <a:srgbClr val="000000">
                      <a:alpha val="43137"/>
                    </a:srgbClr>
                  </a:outerShdw>
                </a:effectLst>
              </a:rPr>
              <a:t>Opportunities for continuing education</a:t>
            </a:r>
          </a:p>
          <a:p>
            <a:r>
              <a:rPr lang="en-US" dirty="0" smtClean="0">
                <a:effectLst>
                  <a:outerShdw blurRad="38100" dist="38100" dir="2700000" algn="tl">
                    <a:srgbClr val="000000">
                      <a:alpha val="43137"/>
                    </a:srgbClr>
                  </a:outerShdw>
                </a:effectLst>
              </a:rPr>
              <a:t>Funding available for training in high growth areas</a:t>
            </a:r>
          </a:p>
          <a:p>
            <a:pPr lvl="1"/>
            <a:r>
              <a:rPr lang="en-US" dirty="0" smtClean="0">
                <a:effectLst>
                  <a:outerShdw blurRad="38100" dist="38100" dir="2700000" algn="tl">
                    <a:srgbClr val="000000">
                      <a:alpha val="43137"/>
                    </a:srgbClr>
                  </a:outerShdw>
                </a:effectLst>
              </a:rPr>
              <a:t>workNet DuPage currently has programs for Medical Office Assistant and Computer Skills</a:t>
            </a:r>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Vocational Training &amp; Apprenticeship</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3200400" cy="2286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965185"/>
            <a:ext cx="3405187" cy="24704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3200400"/>
            <a:ext cx="2286000" cy="304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55396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Vocational Training and Apprenticeships</a:t>
            </a:r>
            <a:endParaRPr lang="en-US" dirty="0"/>
          </a:p>
        </p:txBody>
      </p:sp>
      <p:sp>
        <p:nvSpPr>
          <p:cNvPr id="3" name="Subtitle 2"/>
          <p:cNvSpPr>
            <a:spLocks noGrp="1"/>
          </p:cNvSpPr>
          <p:nvPr>
            <p:ph idx="1"/>
          </p:nvPr>
        </p:nvSpPr>
        <p:spPr/>
        <p:txBody>
          <a:bodyPr>
            <a:noAutofit/>
          </a:bodyPr>
          <a:lstStyle/>
          <a:p>
            <a:pPr algn="l">
              <a:buFont typeface="Wingdings" pitchFamily="2" charset="2"/>
              <a:buChar char="Ø"/>
            </a:pPr>
            <a:r>
              <a:rPr lang="en-US" sz="2400" dirty="0" smtClean="0">
                <a:effectLst>
                  <a:outerShdw blurRad="38100" dist="38100" dir="2700000" algn="tl">
                    <a:srgbClr val="000000">
                      <a:alpha val="43137"/>
                    </a:srgbClr>
                  </a:outerShdw>
                </a:effectLst>
              </a:rPr>
              <a:t>Apprenticeship is a formal method of training in a skilled occupation, craft, or trade. </a:t>
            </a:r>
          </a:p>
          <a:p>
            <a:pPr algn="l">
              <a:buFont typeface="Wingdings" pitchFamily="2" charset="2"/>
              <a:buChar char="Ø"/>
            </a:pPr>
            <a:r>
              <a:rPr lang="en-US" sz="2400" dirty="0" smtClean="0">
                <a:effectLst>
                  <a:outerShdw blurRad="38100" dist="38100" dir="2700000" algn="tl">
                    <a:srgbClr val="000000">
                      <a:alpha val="43137"/>
                    </a:srgbClr>
                  </a:outerShdw>
                </a:effectLst>
              </a:rPr>
              <a:t>During the apprenticeship period, the apprentice receives 2,000 hours or more of structured on-the-job training with at least 144 hours of related classroom instruction. </a:t>
            </a:r>
          </a:p>
          <a:p>
            <a:pPr algn="l">
              <a:buFont typeface="Wingdings" pitchFamily="2" charset="2"/>
              <a:buChar char="Ø"/>
            </a:pPr>
            <a:r>
              <a:rPr lang="en-US" sz="2400" dirty="0" smtClean="0">
                <a:effectLst>
                  <a:outerShdw blurRad="38100" dist="38100" dir="2700000" algn="tl">
                    <a:srgbClr val="000000">
                      <a:alpha val="43137"/>
                    </a:srgbClr>
                  </a:outerShdw>
                </a:effectLst>
              </a:rPr>
              <a:t>Apprenticeship requires a written agreement between the program sponsor (employer) and the apprentice.</a:t>
            </a:r>
          </a:p>
          <a:p>
            <a:pPr algn="l">
              <a:buFont typeface="Wingdings" pitchFamily="2" charset="2"/>
              <a:buChar char="Ø"/>
            </a:pPr>
            <a:r>
              <a:rPr lang="en-US" sz="2400" dirty="0" smtClean="0">
                <a:effectLst>
                  <a:outerShdw blurRad="38100" dist="38100" dir="2700000" algn="tl">
                    <a:srgbClr val="000000">
                      <a:alpha val="43137"/>
                    </a:srgbClr>
                  </a:outerShdw>
                </a:effectLst>
              </a:rPr>
              <a:t>Apprentices earn about half the going trade person's wage to start. Pay is gradually increased over the length of the apprenticeship, until training is completed and the trainee graduates to full trade person status.</a:t>
            </a:r>
          </a:p>
          <a:p>
            <a:pPr algn="l"/>
            <a:endParaRPr lang="en-US" sz="2400" dirty="0" smtClean="0"/>
          </a:p>
          <a:p>
            <a:pPr algn="l"/>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 in the Trades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b="1" dirty="0" smtClean="0">
                <a:effectLst>
                  <a:outerShdw blurRad="38100" dist="38100" dir="2700000" algn="tl">
                    <a:srgbClr val="000000">
                      <a:alpha val="43137"/>
                    </a:srgbClr>
                  </a:outerShdw>
                </a:effectLst>
              </a:rPr>
              <a:t>Boilermaker			Sheet Metal Worker</a:t>
            </a:r>
          </a:p>
          <a:p>
            <a:pPr>
              <a:buFont typeface="Wingdings" pitchFamily="2" charset="2"/>
              <a:buChar char="Ø"/>
            </a:pPr>
            <a:r>
              <a:rPr lang="en-US" b="1" dirty="0" smtClean="0">
                <a:effectLst>
                  <a:outerShdw blurRad="38100" dist="38100" dir="2700000" algn="tl">
                    <a:srgbClr val="000000">
                      <a:alpha val="43137"/>
                    </a:srgbClr>
                  </a:outerShdw>
                </a:effectLst>
              </a:rPr>
              <a:t>Bricklayer*			Patternmaker</a:t>
            </a:r>
          </a:p>
          <a:p>
            <a:pPr>
              <a:buFont typeface="Wingdings" pitchFamily="2" charset="2"/>
              <a:buChar char="Ø"/>
            </a:pPr>
            <a:r>
              <a:rPr lang="en-US" b="1" dirty="0" smtClean="0">
                <a:effectLst>
                  <a:outerShdw blurRad="38100" dist="38100" dir="2700000" algn="tl">
                    <a:srgbClr val="000000">
                      <a:alpha val="43137"/>
                    </a:srgbClr>
                  </a:outerShdw>
                </a:effectLst>
              </a:rPr>
              <a:t>Pipefitter*			Cabinetmaker</a:t>
            </a:r>
          </a:p>
          <a:p>
            <a:pPr>
              <a:buFont typeface="Wingdings" pitchFamily="2" charset="2"/>
              <a:buChar char="Ø"/>
            </a:pPr>
            <a:r>
              <a:rPr lang="en-US" b="1" dirty="0" smtClean="0">
                <a:effectLst>
                  <a:outerShdw blurRad="38100" dist="38100" dir="2700000" algn="tl">
                    <a:srgbClr val="000000">
                      <a:alpha val="43137"/>
                    </a:srgbClr>
                  </a:outerShdw>
                </a:effectLst>
              </a:rPr>
              <a:t>Plasterer			Carpenter</a:t>
            </a:r>
          </a:p>
          <a:p>
            <a:pPr>
              <a:buFont typeface="Wingdings" pitchFamily="2" charset="2"/>
              <a:buChar char="Ø"/>
            </a:pPr>
            <a:r>
              <a:rPr lang="en-US" b="1" dirty="0" smtClean="0">
                <a:effectLst>
                  <a:outerShdw blurRad="38100" dist="38100" dir="2700000" algn="tl">
                    <a:srgbClr val="000000">
                      <a:alpha val="43137"/>
                    </a:srgbClr>
                  </a:outerShdw>
                </a:effectLst>
              </a:rPr>
              <a:t>Plumber*			Cement Mason</a:t>
            </a:r>
          </a:p>
          <a:p>
            <a:pPr>
              <a:buFont typeface="Wingdings" pitchFamily="2" charset="2"/>
              <a:buChar char="Ø"/>
            </a:pPr>
            <a:r>
              <a:rPr lang="en-US" b="1" dirty="0" smtClean="0">
                <a:effectLst>
                  <a:outerShdw blurRad="38100" dist="38100" dir="2700000" algn="tl">
                    <a:srgbClr val="000000">
                      <a:alpha val="43137"/>
                    </a:srgbClr>
                  </a:outerShdw>
                </a:effectLst>
              </a:rPr>
              <a:t>Roofer				Drywall Finisher*</a:t>
            </a:r>
          </a:p>
          <a:p>
            <a:pPr>
              <a:buFont typeface="Wingdings" pitchFamily="2" charset="2"/>
              <a:buChar char="Ø"/>
            </a:pPr>
            <a:r>
              <a:rPr lang="en-US" b="1" dirty="0" smtClean="0">
                <a:effectLst>
                  <a:outerShdw blurRad="38100" dist="38100" dir="2700000" algn="tl">
                    <a:srgbClr val="000000">
                      <a:alpha val="43137"/>
                    </a:srgbClr>
                  </a:outerShdw>
                </a:effectLst>
              </a:rPr>
              <a:t>Electrician*			Sprinkler Fitter</a:t>
            </a:r>
          </a:p>
          <a:p>
            <a:pPr>
              <a:buFont typeface="Wingdings" pitchFamily="2" charset="2"/>
              <a:buChar char="Ø"/>
            </a:pPr>
            <a:r>
              <a:rPr lang="en-US" b="1" dirty="0" smtClean="0">
                <a:effectLst>
                  <a:outerShdw blurRad="38100" dist="38100" dir="2700000" algn="tl">
                    <a:srgbClr val="000000">
                      <a:alpha val="43137"/>
                    </a:srgbClr>
                  </a:outerShdw>
                </a:effectLst>
              </a:rPr>
              <a:t>Millwright			Structural Ironworker</a:t>
            </a:r>
          </a:p>
          <a:p>
            <a:pPr>
              <a:buFont typeface="Wingdings" pitchFamily="2" charset="2"/>
              <a:buChar char="Ø"/>
            </a:pPr>
            <a:r>
              <a:rPr lang="en-US" b="1" dirty="0" smtClean="0">
                <a:effectLst>
                  <a:outerShdw blurRad="38100" dist="38100" dir="2700000" algn="tl">
                    <a:srgbClr val="000000">
                      <a:alpha val="43137"/>
                    </a:srgbClr>
                  </a:outerShdw>
                </a:effectLst>
              </a:rPr>
              <a:t>Ornamental Ironworker 	Tile Layer	</a:t>
            </a:r>
          </a:p>
          <a:p>
            <a:pPr>
              <a:buFont typeface="Wingdings" pitchFamily="2" charset="2"/>
              <a:buChar char="Ø"/>
            </a:pPr>
            <a:r>
              <a:rPr lang="en-US" b="1" dirty="0" smtClean="0">
                <a:effectLst>
                  <a:outerShdw blurRad="38100" dist="38100" dir="2700000" algn="tl">
                    <a:srgbClr val="000000">
                      <a:alpha val="43137"/>
                    </a:srgbClr>
                  </a:outerShdw>
                </a:effectLst>
              </a:rPr>
              <a:t>Operating Engineer 	Painter/Decorator </a:t>
            </a:r>
            <a:r>
              <a:rPr lang="en-US" b="1" dirty="0" smtClean="0"/>
              <a:t>		</a:t>
            </a:r>
            <a:endParaRPr lang="en-US" dirty="0" smtClean="0"/>
          </a:p>
          <a:p>
            <a:endParaRPr lang="en-US" b="1" dirty="0" smtClean="0"/>
          </a:p>
        </p:txBody>
      </p:sp>
      <p:sp>
        <p:nvSpPr>
          <p:cNvPr id="4" name="TextBox 3"/>
          <p:cNvSpPr txBox="1"/>
          <p:nvPr/>
        </p:nvSpPr>
        <p:spPr>
          <a:xfrm>
            <a:off x="0" y="6400800"/>
            <a:ext cx="9144000" cy="338554"/>
          </a:xfrm>
          <a:prstGeom prst="rect">
            <a:avLst/>
          </a:prstGeom>
          <a:noFill/>
        </p:spPr>
        <p:txBody>
          <a:bodyPr wrap="square" rtlCol="0">
            <a:spAutoFit/>
          </a:bodyPr>
          <a:lstStyle/>
          <a:p>
            <a:pPr algn="ctr"/>
            <a:r>
              <a:rPr lang="en-US" sz="1600" dirty="0" smtClean="0"/>
              <a:t>* BLS Top 20 Job Without a Bachelors Degree</a:t>
            </a:r>
            <a:endParaRPr lang="en-US" sz="1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TO THE TRADES</a:t>
            </a:r>
            <a:endParaRPr lang="en-US" dirty="0"/>
          </a:p>
        </p:txBody>
      </p:sp>
      <p:sp>
        <p:nvSpPr>
          <p:cNvPr id="3" name="Content Placeholder 2"/>
          <p:cNvSpPr>
            <a:spLocks noGrp="1"/>
          </p:cNvSpPr>
          <p:nvPr>
            <p:ph idx="1"/>
          </p:nvPr>
        </p:nvSpPr>
        <p:spPr/>
        <p:txBody>
          <a:bodyPr>
            <a:noAutofit/>
          </a:bodyPr>
          <a:lstStyle/>
          <a:p>
            <a:pPr>
              <a:buFont typeface="Wingdings" pitchFamily="2" charset="2"/>
              <a:buChar char="Ø"/>
            </a:pPr>
            <a:r>
              <a:rPr lang="en-US" sz="2400" dirty="0" smtClean="0">
                <a:effectLst>
                  <a:outerShdw blurRad="38100" dist="38100" dir="2700000" algn="tl">
                    <a:srgbClr val="000000">
                      <a:alpha val="43137"/>
                    </a:srgbClr>
                  </a:outerShdw>
                </a:effectLst>
              </a:rPr>
              <a:t>Step 1 - Stay in school. The majority of trades require high school graduation (Math and Science)</a:t>
            </a:r>
          </a:p>
          <a:p>
            <a:pPr>
              <a:buFont typeface="Wingdings" pitchFamily="2" charset="2"/>
              <a:buChar char="Ø"/>
            </a:pPr>
            <a:r>
              <a:rPr lang="en-US" sz="2400" dirty="0" smtClean="0">
                <a:effectLst>
                  <a:outerShdw blurRad="38100" dist="38100" dir="2700000" algn="tl">
                    <a:srgbClr val="000000">
                      <a:alpha val="43137"/>
                    </a:srgbClr>
                  </a:outerShdw>
                </a:effectLst>
              </a:rPr>
              <a:t>Step 2- Decide which trade matches your interests and skills. Think about who you are. What you like to do? What kind of lifestyle you enjoy? </a:t>
            </a:r>
          </a:p>
          <a:p>
            <a:pPr>
              <a:buFont typeface="Wingdings" pitchFamily="2" charset="2"/>
              <a:buChar char="Ø"/>
            </a:pPr>
            <a:r>
              <a:rPr lang="en-US" sz="2400" dirty="0" smtClean="0">
                <a:effectLst>
                  <a:outerShdw blurRad="38100" dist="38100" dir="2700000" algn="tl">
                    <a:srgbClr val="000000">
                      <a:alpha val="43137"/>
                    </a:srgbClr>
                  </a:outerShdw>
                </a:effectLst>
              </a:rPr>
              <a:t>Step 3 - Find an Employer to train you as an apprentice.</a:t>
            </a:r>
          </a:p>
          <a:p>
            <a:pPr>
              <a:buFont typeface="Wingdings" pitchFamily="2" charset="2"/>
              <a:buChar char="Ø"/>
            </a:pPr>
            <a:r>
              <a:rPr lang="en-US" sz="2400" dirty="0" smtClean="0">
                <a:effectLst>
                  <a:outerShdw blurRad="38100" dist="38100" dir="2700000" algn="tl">
                    <a:srgbClr val="000000">
                      <a:alpha val="43137"/>
                    </a:srgbClr>
                  </a:outerShdw>
                </a:effectLst>
              </a:rPr>
              <a:t>Step 4 – Apply! Once you find an employer, contact the IDES Apprenticeship Information Center nearest you for an apprenticeship application/agreement.</a:t>
            </a:r>
          </a:p>
          <a:p>
            <a:pPr>
              <a:buFont typeface="Wingdings" pitchFamily="2" charset="2"/>
              <a:buChar char="Ø"/>
            </a:pPr>
            <a:r>
              <a:rPr lang="en-US" sz="2400" dirty="0" smtClean="0">
                <a:effectLst>
                  <a:outerShdw blurRad="38100" dist="38100" dir="2700000" algn="tl">
                    <a:srgbClr val="000000">
                      <a:alpha val="43137"/>
                    </a:srgbClr>
                  </a:outerShdw>
                </a:effectLst>
              </a:rPr>
              <a:t>Step 5 - Commitment</a:t>
            </a:r>
            <a:endParaRPr lang="en-US"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RESOURCES</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effectLst>
                  <a:outerShdw blurRad="38100" dist="38100" dir="2700000" algn="tl">
                    <a:srgbClr val="000000">
                      <a:alpha val="43137"/>
                    </a:srgbClr>
                  </a:outerShdw>
                </a:effectLst>
              </a:rPr>
              <a:t>College of DuPage</a:t>
            </a:r>
          </a:p>
          <a:p>
            <a:pPr>
              <a:buFont typeface="Wingdings" pitchFamily="2" charset="2"/>
              <a:buChar char="Ø"/>
            </a:pPr>
            <a:r>
              <a:rPr lang="en-US" dirty="0" err="1" smtClean="0">
                <a:effectLst>
                  <a:outerShdw blurRad="38100" dist="38100" dir="2700000" algn="tl">
                    <a:srgbClr val="000000">
                      <a:alpha val="43137"/>
                    </a:srgbClr>
                  </a:outerShdw>
                </a:effectLst>
              </a:rPr>
              <a:t>Waubonsee</a:t>
            </a:r>
            <a:r>
              <a:rPr lang="en-US" dirty="0" smtClean="0">
                <a:effectLst>
                  <a:outerShdw blurRad="38100" dist="38100" dir="2700000" algn="tl">
                    <a:srgbClr val="000000">
                      <a:alpha val="43137"/>
                    </a:srgbClr>
                  </a:outerShdw>
                </a:effectLst>
              </a:rPr>
              <a:t> Community College</a:t>
            </a:r>
          </a:p>
          <a:p>
            <a:pPr>
              <a:buFont typeface="Wingdings" pitchFamily="2" charset="2"/>
              <a:buChar char="Ø"/>
            </a:pPr>
            <a:r>
              <a:rPr lang="en-US" dirty="0" smtClean="0">
                <a:effectLst>
                  <a:outerShdw blurRad="38100" dist="38100" dir="2700000" algn="tl">
                    <a:srgbClr val="000000">
                      <a:alpha val="43137"/>
                    </a:srgbClr>
                  </a:outerShdw>
                </a:effectLst>
              </a:rPr>
              <a:t>Technology Center of </a:t>
            </a:r>
            <a:r>
              <a:rPr lang="en-US" dirty="0" err="1" smtClean="0">
                <a:effectLst>
                  <a:outerShdw blurRad="38100" dist="38100" dir="2700000" algn="tl">
                    <a:srgbClr val="000000">
                      <a:alpha val="43137"/>
                    </a:srgbClr>
                  </a:outerShdw>
                </a:effectLst>
              </a:rPr>
              <a:t>DuPage</a:t>
            </a:r>
            <a:endParaRPr lang="en-US" dirty="0" smtClean="0">
              <a:effectLst>
                <a:outerShdw blurRad="38100" dist="38100" dir="2700000" algn="tl">
                  <a:srgbClr val="000000">
                    <a:alpha val="43137"/>
                  </a:srgbClr>
                </a:outerShdw>
              </a:effectLst>
            </a:endParaRPr>
          </a:p>
          <a:p>
            <a:pPr>
              <a:buFont typeface="Wingdings" pitchFamily="2" charset="2"/>
              <a:buChar char="Ø"/>
            </a:pPr>
            <a:r>
              <a:rPr lang="en-US" dirty="0" err="1" smtClean="0">
                <a:effectLst>
                  <a:outerShdw blurRad="38100" dist="38100" dir="2700000" algn="tl">
                    <a:srgbClr val="000000">
                      <a:alpha val="43137"/>
                    </a:srgbClr>
                  </a:outerShdw>
                </a:effectLst>
              </a:rPr>
              <a:t>workNet</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DuPage</a:t>
            </a:r>
            <a:r>
              <a:rPr lang="en-US" dirty="0" smtClean="0">
                <a:effectLst>
                  <a:outerShdw blurRad="38100" dist="38100" dir="2700000" algn="tl">
                    <a:srgbClr val="000000">
                      <a:alpha val="43137"/>
                    </a:srgbClr>
                  </a:outerShdw>
                </a:effectLst>
              </a:rPr>
              <a:t> Career Center</a:t>
            </a:r>
          </a:p>
          <a:p>
            <a:pPr>
              <a:buFont typeface="Wingdings" pitchFamily="2" charset="2"/>
              <a:buChar char="Ø"/>
            </a:pPr>
            <a:r>
              <a:rPr lang="en-US" dirty="0" smtClean="0">
                <a:effectLst>
                  <a:outerShdw blurRad="38100" dist="38100" dir="2700000" algn="tl">
                    <a:srgbClr val="000000">
                      <a:alpha val="43137"/>
                    </a:srgbClr>
                  </a:outerShdw>
                </a:effectLst>
              </a:rPr>
              <a:t>Illinois Employment and Training Center of </a:t>
            </a:r>
            <a:r>
              <a:rPr lang="en-US" dirty="0" err="1" smtClean="0">
                <a:effectLst>
                  <a:outerShdw blurRad="38100" dist="38100" dir="2700000" algn="tl">
                    <a:srgbClr val="000000">
                      <a:alpha val="43137"/>
                    </a:srgbClr>
                  </a:outerShdw>
                </a:effectLst>
              </a:rPr>
              <a:t>DuPage</a:t>
            </a:r>
            <a:endParaRPr lang="en-US" dirty="0" smtClean="0">
              <a:effectLst>
                <a:outerShdw blurRad="38100" dist="38100" dir="2700000" algn="tl">
                  <a:srgbClr val="000000">
                    <a:alpha val="43137"/>
                  </a:srgbClr>
                </a:outerShdw>
              </a:effectLst>
            </a:endParaRPr>
          </a:p>
          <a:p>
            <a:pPr>
              <a:buFont typeface="Wingdings" pitchFamily="2" charset="2"/>
              <a:buChar char="Ø"/>
            </a:pPr>
            <a:r>
              <a:rPr lang="en-US" dirty="0" smtClean="0">
                <a:effectLst>
                  <a:outerShdw blurRad="38100" dist="38100" dir="2700000" algn="tl">
                    <a:srgbClr val="000000">
                      <a:alpha val="43137"/>
                    </a:srgbClr>
                  </a:outerShdw>
                </a:effectLst>
              </a:rPr>
              <a:t>Illinois Department of Employment Security</a:t>
            </a:r>
          </a:p>
          <a:p>
            <a:pPr>
              <a:buFont typeface="Wingdings" pitchFamily="2" charset="2"/>
              <a:buChar char="Ø"/>
            </a:pPr>
            <a:r>
              <a:rPr lang="en-US" dirty="0" smtClean="0">
                <a:effectLst>
                  <a:outerShdw blurRad="38100" dist="38100" dir="2700000" algn="tl">
                    <a:srgbClr val="000000">
                      <a:alpha val="43137"/>
                    </a:srgbClr>
                  </a:outerShdw>
                </a:effectLst>
              </a:rPr>
              <a:t>Naviance</a:t>
            </a:r>
          </a:p>
          <a:p>
            <a:pPr>
              <a:buFont typeface="Wingdings" pitchFamily="2" charset="2"/>
              <a:buChar char="Ø"/>
            </a:pPr>
            <a:r>
              <a:rPr lang="en-US" dirty="0" smtClean="0">
                <a:effectLst>
                  <a:outerShdw blurRad="38100" dist="38100" dir="2700000" algn="tl">
                    <a:srgbClr val="000000">
                      <a:alpha val="43137"/>
                    </a:srgbClr>
                  </a:outerShdw>
                </a:effectLst>
              </a:rPr>
              <a:t>Local Newspaper</a:t>
            </a:r>
            <a:endParaRPr lang="en-US"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smtClean="0"/>
              <a:t>Bureau of Labor Statistics</a:t>
            </a:r>
          </a:p>
          <a:p>
            <a:pPr lvl="1"/>
            <a:r>
              <a:rPr lang="en-US" dirty="0">
                <a:hlinkClick r:id="rId2"/>
              </a:rPr>
              <a:t>http://</a:t>
            </a:r>
            <a:r>
              <a:rPr lang="en-US" dirty="0" smtClean="0">
                <a:hlinkClick r:id="rId2"/>
              </a:rPr>
              <a:t>www.bls.gov/ooq/2012/summer/art03.pdf</a:t>
            </a:r>
            <a:endParaRPr lang="en-US" dirty="0" smtClean="0"/>
          </a:p>
          <a:p>
            <a:pPr lvl="1"/>
            <a:endParaRPr lang="en-US" dirty="0"/>
          </a:p>
          <a:p>
            <a:r>
              <a:rPr lang="en-US" dirty="0" smtClean="0"/>
              <a:t>Course Companion Guide</a:t>
            </a:r>
          </a:p>
          <a:p>
            <a:pPr lvl="1"/>
            <a:r>
              <a:rPr lang="en-US" dirty="0">
                <a:hlinkClick r:id="rId3"/>
              </a:rPr>
              <a:t>http://</a:t>
            </a:r>
            <a:r>
              <a:rPr lang="en-US" dirty="0" smtClean="0">
                <a:hlinkClick r:id="rId3"/>
              </a:rPr>
              <a:t>wvhs.ipsd.org/uploads/Curriculum/2012-WV-Course_Companion_Guide.pdf</a:t>
            </a:r>
            <a:endParaRPr lang="en-US" dirty="0" smtClean="0"/>
          </a:p>
          <a:p>
            <a:pPr lvl="1"/>
            <a:endParaRPr lang="en-US" dirty="0" smtClean="0"/>
          </a:p>
        </p:txBody>
      </p:sp>
    </p:spTree>
    <p:extLst>
      <p:ext uri="{BB962C8B-B14F-4D97-AF65-F5344CB8AC3E}">
        <p14:creationId xmlns:p14="http://schemas.microsoft.com/office/powerpoint/2010/main" val="2120832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981200"/>
            <a:ext cx="8077200" cy="1673352"/>
          </a:xfrm>
        </p:spPr>
        <p:txBody>
          <a:bodyPr>
            <a:normAutofit/>
          </a:bodyPr>
          <a:lstStyle/>
          <a:p>
            <a:pPr algn="ctr"/>
            <a:r>
              <a:rPr lang="en-US" sz="9600" dirty="0" smtClean="0"/>
              <a:t>Questions?</a:t>
            </a:r>
            <a:endParaRPr lang="en-US" sz="9600" dirty="0"/>
          </a:p>
        </p:txBody>
      </p:sp>
    </p:spTree>
    <p:extLst>
      <p:ext uri="{BB962C8B-B14F-4D97-AF65-F5344CB8AC3E}">
        <p14:creationId xmlns:p14="http://schemas.microsoft.com/office/powerpoint/2010/main" val="339926006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454</TotalTime>
  <Words>695</Words>
  <Application>Microsoft Office PowerPoint</Application>
  <PresentationFormat>On-screen Show (4:3)</PresentationFormat>
  <Paragraphs>136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Module</vt:lpstr>
      <vt:lpstr>Re-Thinking College: Alternatives to the four year degree</vt:lpstr>
      <vt:lpstr>Because everyone’s path is different…</vt:lpstr>
      <vt:lpstr>The Current State of College</vt:lpstr>
      <vt:lpstr>The Current State of College</vt:lpstr>
      <vt:lpstr>The Current State of College</vt:lpstr>
      <vt:lpstr>Branches of Military</vt:lpstr>
      <vt:lpstr>Brief   Branch Descriptions</vt:lpstr>
      <vt:lpstr> General Requirements</vt:lpstr>
      <vt:lpstr>Military Benefits for all Branches</vt:lpstr>
      <vt:lpstr>Certificate Programs  for Skilled Workers</vt:lpstr>
      <vt:lpstr>Certificate Programs  for Skilled Workers</vt:lpstr>
      <vt:lpstr>High Growth Fields Not Requiring a 4 Year Degree</vt:lpstr>
      <vt:lpstr>Benefits of Certificate Programs </vt:lpstr>
      <vt:lpstr>Vocational Training &amp; Apprenticeship</vt:lpstr>
      <vt:lpstr>Vocational Training and Apprenticeships</vt:lpstr>
      <vt:lpstr>Opportunities in the Trades</vt:lpstr>
      <vt:lpstr>STEPS TO THE TRADES</vt:lpstr>
      <vt:lpstr>COMMUNITY RESOURCES</vt:lpstr>
      <vt:lpstr>Resources</vt:lpstr>
      <vt:lpstr>Questions?</vt:lpstr>
    </vt:vector>
  </TitlesOfParts>
  <Company>IPSD #204</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Vocational Training and Apprenticeships</dc:title>
  <dc:creator>Ryan VanKampen</dc:creator>
  <cp:lastModifiedBy>Tech Services</cp:lastModifiedBy>
  <cp:revision>46</cp:revision>
  <dcterms:created xsi:type="dcterms:W3CDTF">2011-09-15T15:50:37Z</dcterms:created>
  <dcterms:modified xsi:type="dcterms:W3CDTF">2014-02-26T16:50:11Z</dcterms:modified>
</cp:coreProperties>
</file>